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2">
  <p:sldMasterIdLst>
    <p:sldMasterId id="2147483685" r:id="rId4"/>
  </p:sldMasterIdLst>
  <p:notesMasterIdLst>
    <p:notesMasterId r:id="rId13"/>
  </p:notesMasterIdLst>
  <p:sldIdLst>
    <p:sldId id="357" r:id="rId5"/>
    <p:sldId id="358" r:id="rId6"/>
    <p:sldId id="359" r:id="rId7"/>
    <p:sldId id="401" r:id="rId8"/>
    <p:sldId id="402" r:id="rId9"/>
    <p:sldId id="356" r:id="rId10"/>
    <p:sldId id="396" r:id="rId11"/>
    <p:sldId id="3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19"/>
    <a:srgbClr val="F6F9FF"/>
    <a:srgbClr val="F9C224"/>
    <a:srgbClr val="EDEFF7"/>
    <a:srgbClr val="D0D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69366" autoAdjust="0"/>
  </p:normalViewPr>
  <p:slideViewPr>
    <p:cSldViewPr snapToGrid="0">
      <p:cViewPr varScale="1">
        <p:scale>
          <a:sx n="43" d="100"/>
          <a:sy n="43" d="100"/>
        </p:scale>
        <p:origin x="18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E81830-81F7-4913-B062-DFD8A9D3BDA4}" type="datetimeFigureOut">
              <a:rPr lang="en-US" smtClean="0"/>
              <a:t>12/19/2023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1DC4F-293A-4B0D-AD6A-AB2A26CE3FE3}" type="slidenum">
              <a:rPr lang="en-US" smtClean="0"/>
              <a:t>‹#›</a:t>
            </a:fld>
            <a:endParaRPr lang="en-US" dirty="0"/>
          </a:p>
        </p:txBody>
      </p:sp>
    </p:spTree>
    <p:extLst>
      <p:ext uri="{BB962C8B-B14F-4D97-AF65-F5344CB8AC3E}">
        <p14:creationId xmlns:p14="http://schemas.microsoft.com/office/powerpoint/2010/main" val="300900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endParaRPr lang="en-US" b="0" i="0" dirty="0">
              <a:solidFill>
                <a:srgbClr val="000000"/>
              </a:solidFill>
              <a:effectLst/>
              <a:latin typeface="Arial" panose="020B0604020202020204" pitchFamily="34" charset="0"/>
            </a:endParaRPr>
          </a:p>
          <a:p>
            <a:pPr algn="just" rtl="0" fontAlgn="base"/>
            <a:r>
              <a:rPr lang="en-US" sz="1800" b="0" i="0" dirty="0">
                <a:solidFill>
                  <a:srgbClr val="000000"/>
                </a:solidFill>
                <a:effectLst/>
                <a:latin typeface="Arial" panose="020B0604020202020204" pitchFamily="34" charset="0"/>
              </a:rPr>
              <a:t>Per the BDC,  </a:t>
            </a:r>
            <a:endParaRPr lang="en-US" b="0" i="0" dirty="0">
              <a:solidFill>
                <a:srgbClr val="000000"/>
              </a:solidFill>
              <a:effectLst/>
              <a:latin typeface="Arial" panose="020B0604020202020204" pitchFamily="34" charset="0"/>
            </a:endParaRPr>
          </a:p>
          <a:p>
            <a:pPr algn="just" rtl="0" fontAlgn="base"/>
            <a:r>
              <a:rPr lang="en-US" sz="1800" b="0" i="0" dirty="0">
                <a:solidFill>
                  <a:srgbClr val="000000"/>
                </a:solidFill>
                <a:effectLst/>
                <a:latin typeface="Arial" panose="020B0604020202020204" pitchFamily="34" charset="0"/>
              </a:rPr>
              <a:t> </a:t>
            </a:r>
            <a:endParaRPr lang="en-US" b="0" i="0" dirty="0">
              <a:solidFill>
                <a:srgbClr val="000000"/>
              </a:solidFill>
              <a:effectLst/>
              <a:latin typeface="Arial" panose="020B0604020202020204" pitchFamily="34" charset="0"/>
            </a:endParaRPr>
          </a:p>
          <a:p>
            <a:pPr algn="just" rtl="0" fontAlgn="base">
              <a:buFont typeface="Arial" panose="020B0604020202020204" pitchFamily="34" charset="0"/>
              <a:buChar char="•"/>
            </a:pPr>
            <a:r>
              <a:rPr lang="en-US" sz="1800" b="0" i="0" dirty="0">
                <a:solidFill>
                  <a:srgbClr val="000000"/>
                </a:solidFill>
                <a:effectLst/>
                <a:latin typeface="Arial" panose="020B0604020202020204" pitchFamily="34" charset="0"/>
              </a:rPr>
              <a:t>The FY 2021 target was based on expectations related to the Port Covington / </a:t>
            </a:r>
            <a:r>
              <a:rPr lang="en-US" sz="1800" b="0" i="0">
                <a:solidFill>
                  <a:srgbClr val="000000"/>
                </a:solidFill>
                <a:effectLst/>
                <a:latin typeface="Arial" panose="020B0604020202020204" pitchFamily="34" charset="0"/>
              </a:rPr>
              <a:t>Baltimore Peninsula </a:t>
            </a:r>
            <a:r>
              <a:rPr lang="en-US" sz="1800" b="0" i="0" dirty="0">
                <a:solidFill>
                  <a:srgbClr val="000000"/>
                </a:solidFill>
                <a:effectLst/>
                <a:latin typeface="Arial" panose="020B0604020202020204" pitchFamily="34" charset="0"/>
              </a:rPr>
              <a:t>project, which were delayed due to COVID.  </a:t>
            </a:r>
            <a:endParaRPr lang="en-US" b="0" i="0" dirty="0">
              <a:solidFill>
                <a:srgbClr val="000000"/>
              </a:solidFill>
              <a:effectLst/>
              <a:latin typeface="Arial" panose="020B0604020202020204" pitchFamily="34" charset="0"/>
            </a:endParaRPr>
          </a:p>
          <a:p>
            <a:pPr algn="just" rtl="0" fontAlgn="base"/>
            <a:r>
              <a:rPr lang="en-US" sz="1800" b="0" i="0" dirty="0">
                <a:solidFill>
                  <a:srgbClr val="000000"/>
                </a:solidFill>
                <a:effectLst/>
                <a:latin typeface="Arial" panose="020B0604020202020204" pitchFamily="34" charset="0"/>
              </a:rPr>
              <a:t> </a:t>
            </a:r>
            <a:endParaRPr lang="en-US" b="0" i="0" dirty="0">
              <a:solidFill>
                <a:srgbClr val="000000"/>
              </a:solidFill>
              <a:effectLst/>
              <a:latin typeface="Arial" panose="020B0604020202020204" pitchFamily="34" charset="0"/>
            </a:endParaRPr>
          </a:p>
          <a:p>
            <a:pPr algn="just" rtl="0" fontAlgn="base">
              <a:buFont typeface="Arial" panose="020B0604020202020204" pitchFamily="34" charset="0"/>
              <a:buChar char="•"/>
            </a:pPr>
            <a:r>
              <a:rPr lang="en-US" sz="1800" b="0" i="0" dirty="0">
                <a:solidFill>
                  <a:srgbClr val="000000"/>
                </a:solidFill>
                <a:effectLst/>
                <a:latin typeface="Arial" panose="020B0604020202020204" pitchFamily="34" charset="0"/>
              </a:rPr>
              <a:t>The FY 2022 actual was reported as 14 due to a data entry error. The FY 2022 actual should be 142. </a:t>
            </a:r>
          </a:p>
          <a:p>
            <a:endParaRPr lang="en-US" dirty="0"/>
          </a:p>
        </p:txBody>
      </p:sp>
      <p:sp>
        <p:nvSpPr>
          <p:cNvPr id="4" name="Slide Number Placeholder 3"/>
          <p:cNvSpPr>
            <a:spLocks noGrp="1"/>
          </p:cNvSpPr>
          <p:nvPr>
            <p:ph type="sldNum" sz="quarter" idx="5"/>
          </p:nvPr>
        </p:nvSpPr>
        <p:spPr/>
        <p:txBody>
          <a:bodyPr/>
          <a:lstStyle/>
          <a:p>
            <a:fld id="{E731DC4F-293A-4B0D-AD6A-AB2A26CE3FE3}" type="slidenum">
              <a:rPr lang="en-US" smtClean="0"/>
              <a:t>5</a:t>
            </a:fld>
            <a:endParaRPr lang="en-US" dirty="0"/>
          </a:p>
        </p:txBody>
      </p:sp>
    </p:spTree>
    <p:extLst>
      <p:ext uri="{BB962C8B-B14F-4D97-AF65-F5344CB8AC3E}">
        <p14:creationId xmlns:p14="http://schemas.microsoft.com/office/powerpoint/2010/main" val="2971130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731DC4F-293A-4B0D-AD6A-AB2A26CE3FE3}" type="slidenum">
              <a:rPr lang="en-US" smtClean="0"/>
              <a:t>6</a:t>
            </a:fld>
            <a:endParaRPr lang="en-US" dirty="0"/>
          </a:p>
        </p:txBody>
      </p:sp>
    </p:spTree>
    <p:extLst>
      <p:ext uri="{BB962C8B-B14F-4D97-AF65-F5344CB8AC3E}">
        <p14:creationId xmlns:p14="http://schemas.microsoft.com/office/powerpoint/2010/main" val="1668197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Calibri" panose="020F0502020204030204" pitchFamily="34" charset="0"/>
              </a:rPr>
              <a:t>We did not follow up on the findings for measurements 809 and 814 issued in the fiscal years 2017 and 2018 because there is no measurement for BDC for 809 and 814 for our audit scope 2020 and 2021 years.</a:t>
            </a:r>
            <a:r>
              <a:rPr lang="en-US" sz="1200" b="0" i="0">
                <a:solidFill>
                  <a:srgbClr val="000000"/>
                </a:solidFill>
                <a:effectLst/>
                <a:latin typeface="Calibri" panose="020F0502020204030204" pitchFamily="34" charset="0"/>
              </a:rPr>
              <a:t>​</a:t>
            </a:r>
            <a:endParaRPr lang="en-US">
              <a:cs typeface="Calibri"/>
            </a:endParaRPr>
          </a:p>
          <a:p>
            <a:endParaRPr lang="en-US" dirty="0"/>
          </a:p>
        </p:txBody>
      </p:sp>
      <p:sp>
        <p:nvSpPr>
          <p:cNvPr id="4" name="Slide Number Placeholder 3"/>
          <p:cNvSpPr>
            <a:spLocks noGrp="1"/>
          </p:cNvSpPr>
          <p:nvPr>
            <p:ph type="sldNum" sz="quarter" idx="5"/>
          </p:nvPr>
        </p:nvSpPr>
        <p:spPr/>
        <p:txBody>
          <a:bodyPr/>
          <a:lstStyle/>
          <a:p>
            <a:fld id="{E731DC4F-293A-4B0D-AD6A-AB2A26CE3FE3}" type="slidenum">
              <a:rPr lang="en-US" smtClean="0"/>
              <a:t>7</a:t>
            </a:fld>
            <a:endParaRPr lang="en-US" dirty="0"/>
          </a:p>
        </p:txBody>
      </p:sp>
    </p:spTree>
    <p:extLst>
      <p:ext uri="{BB962C8B-B14F-4D97-AF65-F5344CB8AC3E}">
        <p14:creationId xmlns:p14="http://schemas.microsoft.com/office/powerpoint/2010/main" val="573918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hasCustomPrompt="1"/>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dirty="0"/>
              <a:t>title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D8FFCF3A-BF98-40BD-8DAC-ABF877FD3155}" type="datetime1">
              <a:rPr lang="en-US" noProof="0" smtClean="0"/>
              <a:t>12/19/2023</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pic>
        <p:nvPicPr>
          <p:cNvPr id="8" name="Picture 7">
            <a:extLst>
              <a:ext uri="{FF2B5EF4-FFF2-40B4-BE49-F238E27FC236}">
                <a16:creationId xmlns:a16="http://schemas.microsoft.com/office/drawing/2014/main" id="{9A557B9C-AA64-474A-AA29-0616AD69A92C}"/>
              </a:ext>
            </a:extLst>
          </p:cNvPr>
          <p:cNvPicPr>
            <a:picLocks noChangeAspect="1"/>
          </p:cNvPicPr>
          <p:nvPr userDrawn="1"/>
        </p:nvPicPr>
        <p:blipFill>
          <a:blip r:embed="rId2"/>
          <a:stretch>
            <a:fillRect/>
          </a:stretch>
        </p:blipFill>
        <p:spPr>
          <a:xfrm>
            <a:off x="10251440" y="633875"/>
            <a:ext cx="1305560" cy="1623444"/>
          </a:xfrm>
          <a:prstGeom prst="rect">
            <a:avLst/>
          </a:prstGeom>
        </p:spPr>
      </p:pic>
    </p:spTree>
    <p:extLst>
      <p:ext uri="{BB962C8B-B14F-4D97-AF65-F5344CB8AC3E}">
        <p14:creationId xmlns:p14="http://schemas.microsoft.com/office/powerpoint/2010/main" val="172358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BE848A8D-A840-458F-91BB-07B895A7F242}" type="datetime1">
              <a:rPr lang="en-US" noProof="0" smtClean="0"/>
              <a:t>12/19/2023</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633875"/>
            <a:ext cx="5981171" cy="5590250"/>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solidFill>
                  <a:schemeClr val="tx1"/>
                </a:solidFill>
              </a:defRPr>
            </a:lvl2pPr>
            <a:lvl3pPr marL="612648" indent="-228600">
              <a:buClr>
                <a:schemeClr val="tx1"/>
              </a:buClr>
              <a:buFont typeface="+mj-lt"/>
              <a:buAutoNum type="arabicPeriod"/>
              <a:defRPr sz="1100">
                <a:solidFill>
                  <a:schemeClr val="tx1"/>
                </a:solidFill>
              </a:defRPr>
            </a:lvl3pPr>
            <a:lvl4pPr marL="795528" indent="-228600">
              <a:buClr>
                <a:schemeClr val="tx1"/>
              </a:buClr>
              <a:buFont typeface="+mj-lt"/>
              <a:buAutoNum type="arabicPeriod"/>
              <a:defRPr sz="1100">
                <a:solidFill>
                  <a:schemeClr val="tx1"/>
                </a:solidFill>
              </a:defRPr>
            </a:lvl4pPr>
            <a:lvl5pPr marL="978408" indent="-228600">
              <a:buClr>
                <a:schemeClr val="tx1"/>
              </a:buClr>
              <a:buFont typeface="+mj-lt"/>
              <a:buAutoNum type="arabicPeriod"/>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7918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A2BE0943-D3FD-42B0-A0C5-668FBDEEDD37}" type="datetime1">
              <a:rPr lang="en-US" noProof="0" smtClean="0"/>
              <a:t>12/19/2023</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942871"/>
            <a:ext cx="5711810" cy="587584"/>
          </a:xfrm>
          <a:prstGeom prst="rect">
            <a:avLst/>
          </a:prstGeom>
        </p:spPr>
        <p:txBody>
          <a:bodyPr vert="horz" lIns="91440" tIns="45720" rIns="91440" bIns="45720" rtlCol="0" anchor="ctr">
            <a:normAutofit/>
          </a:body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1973589"/>
            <a:ext cx="5711810" cy="3941540"/>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621039"/>
            <a:ext cx="4589130" cy="5603086"/>
          </a:xfrm>
          <a:solidFill>
            <a:srgbClr val="F6F9FF"/>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626310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Lst>
          </p:cNvPr>
          <p:cNvSpPr/>
          <p:nvPr/>
        </p:nvSpPr>
        <p:spPr>
          <a:xfrm>
            <a:off x="634999" y="3927894"/>
            <a:ext cx="109220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35001" y="603250"/>
            <a:ext cx="10921998" cy="3294019"/>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5" name="Date Placeholder 4"/>
          <p:cNvSpPr>
            <a:spLocks noGrp="1"/>
          </p:cNvSpPr>
          <p:nvPr>
            <p:ph type="dt" sz="half" idx="10"/>
          </p:nvPr>
        </p:nvSpPr>
        <p:spPr/>
        <p:txBody>
          <a:bodyPr/>
          <a:lstStyle>
            <a:lvl1pPr>
              <a:defRPr/>
            </a:lvl1pPr>
          </a:lstStyle>
          <a:p>
            <a:fld id="{9EA37E9F-91B8-4077-97E8-773307F1096C}" type="datetime1">
              <a:rPr lang="en-US" noProof="0" smtClean="0"/>
              <a:t>12/19/2023</a:t>
            </a:fld>
            <a:endParaRPr lang="en-US" noProof="0"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noProof="0" dirty="0"/>
          </a:p>
        </p:txBody>
      </p:sp>
      <p:sp>
        <p:nvSpPr>
          <p:cNvPr id="7" name="Slide Number Placeholder 6"/>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404638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4217870" y="0"/>
            <a:ext cx="3599236" cy="6857999"/>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7C0D4CA1-4799-4F5A-BF5E-BC0178105281}" type="datetime1">
              <a:rPr lang="en-US" noProof="0" smtClean="0"/>
              <a:t>12/19/2023</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707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6AD2D6D3-1AB8-4949-9701-1F1FD6C00A7B}" type="datetime1">
              <a:rPr lang="en-US" noProof="0" smtClean="0"/>
              <a:t>12/19/2023</a:t>
            </a:fld>
            <a:endParaRPr lang="en-US" noProof="0"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343240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Lst>
          </p:cNvPr>
          <p:cNvSpPr/>
          <p:nvPr userDrawn="1"/>
        </p:nvSpPr>
        <p:spPr>
          <a:xfrm flipH="1">
            <a:off x="0" y="0"/>
            <a:ext cx="6096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6" name="Rectangle">
            <a:extLst>
              <a:ext uri="{FF2B5EF4-FFF2-40B4-BE49-F238E27FC236}">
                <a16:creationId xmlns:a16="http://schemas.microsoft.com/office/drawing/2014/main" id="{3FAFF55B-FDE6-394B-A39B-22627D8FB6E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p:nvPr>
        </p:nvSpPr>
        <p:spPr>
          <a:xfrm>
            <a:off x="1097280" y="2958274"/>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6515944" y="2958273"/>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34473BE7-21C3-4829-B7D0-9AC2116B7074}" type="datetime1">
              <a:rPr lang="en-US" noProof="0" smtClean="0"/>
              <a:t>12/19/2023</a:t>
            </a:fld>
            <a:endParaRPr lang="en-US" noProof="0"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noProof="0"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242322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83ACCAC0-2C8A-CE43-8C55-22BB53C73920}"/>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84B2D792-337D-4655-B9CA-E90B0B9A53AD}" type="datetime1">
              <a:rPr lang="en-US" noProof="0" smtClean="0"/>
              <a:t>12/19/2023</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302039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EA81A643-17E1-40ED-A9F4-8CE300AD3A5C}" type="datetime1">
              <a:rPr lang="en-US" noProof="0" smtClean="0"/>
              <a:t>12/19/2023</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1930861"/>
            <a:ext cx="2919413" cy="2919413"/>
          </a:xfrm>
          <a:solidFill>
            <a:srgbClr val="EDEFF7"/>
          </a:solidFill>
        </p:spPr>
        <p:txBody>
          <a:bodyPr anchor="ctr"/>
          <a:lstStyle>
            <a:lvl1pPr algn="ctr">
              <a:defRPr/>
            </a:lvl1pPr>
          </a:lstStyle>
          <a:p>
            <a:r>
              <a:rPr lang="en-US" noProof="0" dirty="0"/>
              <a:t>Click icon to add picture</a:t>
            </a:r>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1930861"/>
            <a:ext cx="2919413" cy="2919413"/>
          </a:xfrm>
          <a:solidFill>
            <a:srgbClr val="EDEFF7"/>
          </a:solidFill>
        </p:spPr>
        <p:txBody>
          <a:bodyPr anchor="ctr"/>
          <a:lstStyle>
            <a:lvl1pPr algn="ctr">
              <a:defRPr/>
            </a:lvl1pPr>
          </a:lstStyle>
          <a:p>
            <a:r>
              <a:rPr lang="en-US" noProof="0" dirty="0"/>
              <a:t>Click icon to add picture</a:t>
            </a:r>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1930861"/>
            <a:ext cx="2919413" cy="2919413"/>
          </a:xfrm>
          <a:solidFill>
            <a:srgbClr val="EDEFF7"/>
          </a:solidFill>
        </p:spPr>
        <p:txBody>
          <a:bodyPr anchor="ctr"/>
          <a:lstStyle>
            <a:lvl1pPr algn="ctr">
              <a:defRPr/>
            </a:lvl1pPr>
          </a:lstStyle>
          <a:p>
            <a:r>
              <a:rPr lang="en-US" noProof="0" dirty="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141889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6161D6C2-C566-462A-9883-E079702177BE}" type="datetime1">
              <a:rPr lang="en-US" noProof="0" smtClean="0"/>
              <a:t>12/19/2023</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247229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B6564D5F-BF1F-4296-B9AC-86C3A388C1D5}" type="datetime1">
              <a:rPr lang="en-US" noProof="0" smtClean="0"/>
              <a:t>12/19/2023</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633875"/>
            <a:ext cx="5632450" cy="5591175"/>
          </a:xfrm>
          <a:solidFill>
            <a:schemeClr val="tx2"/>
          </a:solidFill>
        </p:spPr>
        <p:txBody>
          <a:bodyPr anchor="ctr"/>
          <a:lstStyle>
            <a:lvl1pPr algn="ctr">
              <a:defRPr>
                <a:solidFill>
                  <a:schemeClr val="bg1"/>
                </a:solidFill>
              </a:defRPr>
            </a:lvl1pPr>
          </a:lstStyle>
          <a:p>
            <a:r>
              <a:rPr lang="en-US" noProof="0" dirty="0"/>
              <a:t>Click icon to add picture</a:t>
            </a:r>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195754" y="942870"/>
            <a:ext cx="4157296" cy="1292750"/>
          </a:xfrm>
          <a:prstGeom prst="rect">
            <a:avLst/>
          </a:prstGeom>
        </p:spPr>
        <p:txBody>
          <a:bodyPr vert="horz" lIns="91440" tIns="45720" rIns="91440" bIns="45720" rtlCol="0" anchor="ctr">
            <a:normAutofit/>
          </a:bodyPr>
          <a:lstStyle>
            <a:lvl1pP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195754" y="22816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01714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05501D31-E3EE-4E99-8909-9ADF80F9C396}" type="datetime1">
              <a:rPr lang="en-US" noProof="0" smtClean="0"/>
              <a:t>12/19/2023</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a:t>Quote Goes Here</a:t>
            </a:r>
          </a:p>
        </p:txBody>
      </p:sp>
    </p:spTree>
    <p:extLst>
      <p:ext uri="{BB962C8B-B14F-4D97-AF65-F5344CB8AC3E}">
        <p14:creationId xmlns:p14="http://schemas.microsoft.com/office/powerpoint/2010/main" val="4184935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C224"/>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465F14D2-AA77-46A0-8EBB-E43DF8B59C3C}" type="datetime1">
              <a:rPr lang="en-US" noProof="0" smtClean="0"/>
              <a:t>12/19/2023</a:t>
            </a:fld>
            <a:endParaRPr lang="en-US" noProof="0"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75" r:id="rId3"/>
    <p:sldLayoutId id="2147483684" r:id="rId4"/>
    <p:sldLayoutId id="2147483678" r:id="rId5"/>
    <p:sldLayoutId id="2147483688" r:id="rId6"/>
    <p:sldLayoutId id="2147483679" r:id="rId7"/>
    <p:sldLayoutId id="2147483692" r:id="rId8"/>
    <p:sldLayoutId id="2147483691" r:id="rId9"/>
    <p:sldLayoutId id="2147483690" r:id="rId10"/>
    <p:sldLayoutId id="2147483689" r:id="rId11"/>
    <p:sldLayoutId id="2147483683" r:id="rId12"/>
  </p:sldLayoutIdLst>
  <p:hf hdr="0" ftr="0" dt="0"/>
  <p:txStyles>
    <p:title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AEFB0-51F2-5449-996C-73382891D2F9}"/>
              </a:ext>
            </a:extLst>
          </p:cNvPr>
          <p:cNvSpPr>
            <a:spLocks noGrp="1"/>
          </p:cNvSpPr>
          <p:nvPr>
            <p:ph type="ctrTitle"/>
          </p:nvPr>
        </p:nvSpPr>
        <p:spPr>
          <a:xfrm>
            <a:off x="1097280" y="716088"/>
            <a:ext cx="10058400" cy="3566160"/>
          </a:xfrm>
        </p:spPr>
        <p:txBody>
          <a:bodyPr>
            <a:normAutofit/>
          </a:bodyPr>
          <a:lstStyle/>
          <a:p>
            <a:r>
              <a:rPr lang="en-US" sz="4000" dirty="0">
                <a:latin typeface="+mn-lt"/>
              </a:rPr>
              <a:t>Biennial Performance Audit of the BALTIMORE DEVELOPMENT CORPORATION</a:t>
            </a:r>
          </a:p>
        </p:txBody>
      </p:sp>
      <p:sp>
        <p:nvSpPr>
          <p:cNvPr id="5" name="Subtitle 4">
            <a:extLst>
              <a:ext uri="{FF2B5EF4-FFF2-40B4-BE49-F238E27FC236}">
                <a16:creationId xmlns:a16="http://schemas.microsoft.com/office/drawing/2014/main" id="{B0F6D6CF-8D73-6643-A348-53AAE29FD1C2}"/>
              </a:ext>
            </a:extLst>
          </p:cNvPr>
          <p:cNvSpPr>
            <a:spLocks noGrp="1"/>
          </p:cNvSpPr>
          <p:nvPr>
            <p:ph type="subTitle" idx="1"/>
          </p:nvPr>
        </p:nvSpPr>
        <p:spPr/>
        <p:txBody>
          <a:bodyPr vert="horz" lIns="91440" tIns="45720" rIns="91440" bIns="45720" rtlCol="0" anchor="t">
            <a:normAutofit fontScale="77500" lnSpcReduction="20000"/>
          </a:bodyPr>
          <a:lstStyle/>
          <a:p>
            <a:r>
              <a:rPr lang="en-US" dirty="0">
                <a:cs typeface="Arial"/>
              </a:rPr>
              <a:t>Josh </a:t>
            </a:r>
            <a:r>
              <a:rPr lang="en-US" dirty="0" err="1">
                <a:cs typeface="Arial"/>
              </a:rPr>
              <a:t>PascH</a:t>
            </a:r>
            <a:r>
              <a:rPr lang="en-US" dirty="0">
                <a:cs typeface="Arial"/>
              </a:rPr>
              <a:t>, CPA</a:t>
            </a:r>
          </a:p>
          <a:p>
            <a:r>
              <a:rPr lang="en-US" dirty="0">
                <a:cs typeface="Arial" panose="020B0604020202020204" pitchFamily="34" charset="0"/>
              </a:rPr>
              <a:t>City Auditor</a:t>
            </a:r>
          </a:p>
          <a:p>
            <a:r>
              <a:rPr lang="en-US" dirty="0">
                <a:cs typeface="Arial"/>
              </a:rPr>
              <a:t>DECEMBER 20,2023 </a:t>
            </a:r>
          </a:p>
        </p:txBody>
      </p:sp>
      <p:sp>
        <p:nvSpPr>
          <p:cNvPr id="2" name="Slide Number Placeholder 1">
            <a:extLst>
              <a:ext uri="{FF2B5EF4-FFF2-40B4-BE49-F238E27FC236}">
                <a16:creationId xmlns:a16="http://schemas.microsoft.com/office/drawing/2014/main" id="{CC1448C0-3EA8-40D6-B335-D22C0F6639B0}"/>
              </a:ext>
            </a:extLst>
          </p:cNvPr>
          <p:cNvSpPr>
            <a:spLocks noGrp="1"/>
          </p:cNvSpPr>
          <p:nvPr>
            <p:ph type="sldNum" sz="quarter" idx="12"/>
          </p:nvPr>
        </p:nvSpPr>
        <p:spPr/>
        <p:txBody>
          <a:bodyPr/>
          <a:lstStyle/>
          <a:p>
            <a:fld id="{3A98EE3D-8CD1-4C3F-BD1C-C98C9596463C}" type="slidenum">
              <a:rPr lang="en-US" noProof="0" smtClean="0"/>
              <a:t>1</a:t>
            </a:fld>
            <a:endParaRPr lang="en-US" noProof="0" dirty="0"/>
          </a:p>
        </p:txBody>
      </p:sp>
    </p:spTree>
    <p:extLst>
      <p:ext uri="{BB962C8B-B14F-4D97-AF65-F5344CB8AC3E}">
        <p14:creationId xmlns:p14="http://schemas.microsoft.com/office/powerpoint/2010/main" val="3194808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5BA9AC8-EA60-644D-9DDA-B76203EA1E87}"/>
              </a:ext>
            </a:extLst>
          </p:cNvPr>
          <p:cNvSpPr>
            <a:spLocks noGrp="1"/>
          </p:cNvSpPr>
          <p:nvPr>
            <p:ph type="title"/>
          </p:nvPr>
        </p:nvSpPr>
        <p:spPr/>
        <p:txBody>
          <a:bodyPr/>
          <a:lstStyle/>
          <a:p>
            <a:r>
              <a:rPr lang="en-US" dirty="0">
                <a:solidFill>
                  <a:schemeClr val="tx1"/>
                </a:solidFill>
                <a:latin typeface="+mn-lt"/>
              </a:rPr>
              <a:t>OUTLINE</a:t>
            </a:r>
          </a:p>
        </p:txBody>
      </p:sp>
      <p:sp>
        <p:nvSpPr>
          <p:cNvPr id="17" name="Content Placeholder 16">
            <a:extLst>
              <a:ext uri="{FF2B5EF4-FFF2-40B4-BE49-F238E27FC236}">
                <a16:creationId xmlns:a16="http://schemas.microsoft.com/office/drawing/2014/main" id="{8E7591AD-81F4-2E45-AE36-F4DA40C19031}"/>
              </a:ext>
            </a:extLst>
          </p:cNvPr>
          <p:cNvSpPr>
            <a:spLocks noGrp="1"/>
          </p:cNvSpPr>
          <p:nvPr>
            <p:ph sz="half" idx="2"/>
          </p:nvPr>
        </p:nvSpPr>
        <p:spPr/>
        <p:txBody>
          <a:bodyPr/>
          <a:lstStyle/>
          <a:p>
            <a:r>
              <a:rPr lang="en-US" sz="1800" dirty="0"/>
              <a:t>Audit Objective, Scope, and Methodologies </a:t>
            </a:r>
          </a:p>
          <a:p>
            <a:r>
              <a:rPr lang="en-US" sz="1800" dirty="0"/>
              <a:t>Selected Performance Measures’ Targets and Actuals </a:t>
            </a:r>
          </a:p>
          <a:p>
            <a:r>
              <a:rPr lang="en-US" sz="1800" dirty="0"/>
              <a:t>Current Findings and Recommendations</a:t>
            </a:r>
          </a:p>
          <a:p>
            <a:r>
              <a:rPr lang="en-US" sz="1800" dirty="0"/>
              <a:t>Implementation Status of Prior  Findings and Recommendations </a:t>
            </a:r>
          </a:p>
          <a:p>
            <a:r>
              <a:rPr lang="en-US" sz="1800" dirty="0"/>
              <a:t>Questions?</a:t>
            </a:r>
            <a:endParaRPr lang="en-US" sz="1800" dirty="0">
              <a:cs typeface="Arial"/>
            </a:endParaRPr>
          </a:p>
          <a:p>
            <a:endParaRPr lang="en-US" dirty="0"/>
          </a:p>
        </p:txBody>
      </p:sp>
      <p:sp>
        <p:nvSpPr>
          <p:cNvPr id="2" name="Slide Number Placeholder 1">
            <a:extLst>
              <a:ext uri="{FF2B5EF4-FFF2-40B4-BE49-F238E27FC236}">
                <a16:creationId xmlns:a16="http://schemas.microsoft.com/office/drawing/2014/main" id="{A22AC1B3-84CF-4E72-9383-724676511444}"/>
              </a:ext>
            </a:extLst>
          </p:cNvPr>
          <p:cNvSpPr>
            <a:spLocks noGrp="1"/>
          </p:cNvSpPr>
          <p:nvPr>
            <p:ph type="sldNum" sz="quarter" idx="12"/>
          </p:nvPr>
        </p:nvSpPr>
        <p:spPr/>
        <p:txBody>
          <a:bodyPr/>
          <a:lstStyle/>
          <a:p>
            <a:fld id="{3A98EE3D-8CD1-4C3F-BD1C-C98C9596463C}" type="slidenum">
              <a:rPr lang="en-US" noProof="0" smtClean="0"/>
              <a:t>2</a:t>
            </a:fld>
            <a:endParaRPr lang="en-US" noProof="0" dirty="0"/>
          </a:p>
        </p:txBody>
      </p:sp>
    </p:spTree>
    <p:extLst>
      <p:ext uri="{BB962C8B-B14F-4D97-AF65-F5344CB8AC3E}">
        <p14:creationId xmlns:p14="http://schemas.microsoft.com/office/powerpoint/2010/main" val="1728620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00900CD-B943-934F-857F-30AA913FE9D9}"/>
              </a:ext>
            </a:extLst>
          </p:cNvPr>
          <p:cNvSpPr>
            <a:spLocks noGrp="1"/>
          </p:cNvSpPr>
          <p:nvPr>
            <p:ph type="title"/>
          </p:nvPr>
        </p:nvSpPr>
        <p:spPr>
          <a:xfrm>
            <a:off x="1153886" y="942870"/>
            <a:ext cx="8763000" cy="722644"/>
          </a:xfrm>
        </p:spPr>
        <p:txBody>
          <a:bodyPr/>
          <a:lstStyle/>
          <a:p>
            <a:r>
              <a:rPr lang="en-US" b="1" dirty="0">
                <a:solidFill>
                  <a:schemeClr val="tx1"/>
                </a:solidFill>
                <a:latin typeface="+mn-lt"/>
              </a:rPr>
              <a:t>Audit Objective and Scope</a:t>
            </a:r>
          </a:p>
        </p:txBody>
      </p:sp>
      <p:sp>
        <p:nvSpPr>
          <p:cNvPr id="12" name="Content Placeholder 11">
            <a:extLst>
              <a:ext uri="{FF2B5EF4-FFF2-40B4-BE49-F238E27FC236}">
                <a16:creationId xmlns:a16="http://schemas.microsoft.com/office/drawing/2014/main" id="{2A09EEBC-5E2C-D240-A5D6-6952B8392E49}"/>
              </a:ext>
            </a:extLst>
          </p:cNvPr>
          <p:cNvSpPr>
            <a:spLocks noGrp="1"/>
          </p:cNvSpPr>
          <p:nvPr>
            <p:ph sz="half" idx="2"/>
          </p:nvPr>
        </p:nvSpPr>
        <p:spPr>
          <a:xfrm>
            <a:off x="1273629" y="1782836"/>
            <a:ext cx="5192486" cy="3615548"/>
          </a:xfrm>
        </p:spPr>
        <p:txBody>
          <a:bodyPr vert="horz" lIns="0" tIns="45720" rIns="0" bIns="45720" rtlCol="0" anchor="t">
            <a:normAutofit fontScale="55000" lnSpcReduction="20000"/>
          </a:bodyPr>
          <a:lstStyle/>
          <a:p>
            <a:pPr marL="285750" indent="-285750" algn="just">
              <a:buFont typeface="Arial" panose="020B0604020202020204" pitchFamily="34" charset="0"/>
              <a:buChar char="•"/>
            </a:pPr>
            <a:endParaRPr lang="en-US" sz="1800" dirty="0">
              <a:cs typeface="Arial"/>
            </a:endParaRPr>
          </a:p>
          <a:p>
            <a:pPr marL="457200" marR="0" indent="-457200" algn="just">
              <a:spcBef>
                <a:spcPts val="0"/>
              </a:spcBef>
              <a:spcAft>
                <a:spcPts val="0"/>
              </a:spcAft>
              <a:buFont typeface="Arial" panose="020B0604020202020204" pitchFamily="34" charset="0"/>
              <a:buChar char="•"/>
            </a:pPr>
            <a:r>
              <a:rPr lang="en-US" sz="3300" dirty="0">
                <a:effectLst/>
                <a:latin typeface="Arial" panose="020B0604020202020204" pitchFamily="34" charset="0"/>
                <a:ea typeface="Times New Roman" panose="02020603050405020304" pitchFamily="18" charset="0"/>
                <a:cs typeface="Arial" panose="020B0604020202020204" pitchFamily="34" charset="0"/>
              </a:rPr>
              <a:t>To determine whether BDC met its performance measure targets</a:t>
            </a:r>
            <a:r>
              <a:rPr lang="en-US" sz="3300" dirty="0">
                <a:latin typeface="Arial" panose="020B0604020202020204" pitchFamily="34" charset="0"/>
                <a:ea typeface="Times New Roman" panose="02020603050405020304" pitchFamily="18" charset="0"/>
                <a:cs typeface="Arial" panose="020B0604020202020204" pitchFamily="34" charset="0"/>
              </a:rPr>
              <a:t> </a:t>
            </a:r>
            <a:endParaRPr lang="en-US" sz="3300" strike="sngStrike" dirty="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457200" marR="0" indent="-457200" algn="just">
              <a:spcBef>
                <a:spcPts val="0"/>
              </a:spcBef>
              <a:spcAft>
                <a:spcPts val="0"/>
              </a:spcAft>
              <a:buFont typeface="Arial" panose="020B0604020202020204" pitchFamily="34" charset="0"/>
              <a:buChar char="•"/>
            </a:pPr>
            <a:endParaRPr lang="en-US" sz="3300" dirty="0">
              <a:effectLst/>
              <a:latin typeface="Arial" panose="020B0604020202020204" pitchFamily="34" charset="0"/>
              <a:ea typeface="Arial" panose="020B0604020202020204" pitchFamily="34" charset="0"/>
              <a:cs typeface="Arial" panose="020B0604020202020204" pitchFamily="34" charset="0"/>
            </a:endParaRPr>
          </a:p>
          <a:p>
            <a:pPr marL="457200" marR="0" indent="-457200" algn="just">
              <a:spcBef>
                <a:spcPts val="0"/>
              </a:spcBef>
              <a:spcAft>
                <a:spcPts val="0"/>
              </a:spcAft>
              <a:buFont typeface="Arial" panose="020B0604020202020204" pitchFamily="34" charset="0"/>
              <a:buChar char="•"/>
            </a:pPr>
            <a:r>
              <a:rPr lang="en-US" sz="3300" dirty="0">
                <a:effectLst/>
                <a:latin typeface="Arial" panose="020B0604020202020204" pitchFamily="34" charset="0"/>
                <a:ea typeface="Arial" panose="020B0604020202020204" pitchFamily="34" charset="0"/>
                <a:cs typeface="Arial" panose="020B0604020202020204" pitchFamily="34" charset="0"/>
              </a:rPr>
              <a:t>To evaluate whether BDC has adequately designed internal controls related to the following selected performance measures:</a:t>
            </a:r>
            <a:endParaRPr lang="en-US" sz="3300" dirty="0">
              <a:latin typeface="Arial" panose="020B0604020202020204" pitchFamily="34" charset="0"/>
              <a:ea typeface="Arial" panose="020B0604020202020204" pitchFamily="34" charset="0"/>
              <a:cs typeface="Arial" panose="020B0604020202020204" pitchFamily="34" charset="0"/>
            </a:endParaRPr>
          </a:p>
          <a:p>
            <a:pPr marR="0" algn="just">
              <a:spcBef>
                <a:spcPts val="0"/>
              </a:spcBef>
              <a:spcAft>
                <a:spcPts val="0"/>
              </a:spcAft>
            </a:pP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a:p>
            <a:pPr marL="909828" lvl="3" indent="-342900" algn="just">
              <a:spcBef>
                <a:spcPts val="0"/>
              </a:spcBef>
              <a:spcAft>
                <a:spcPts val="0"/>
              </a:spcAft>
              <a:buFont typeface="Arial" panose="020B0604020202020204" pitchFamily="34" charset="0"/>
              <a:buChar char="•"/>
            </a:pPr>
            <a:r>
              <a:rPr lang="en-US" sz="3300" dirty="0">
                <a:effectLst/>
                <a:latin typeface="Arial" panose="020B0604020202020204" pitchFamily="34" charset="0"/>
                <a:ea typeface="Times New Roman" panose="02020603050405020304" pitchFamily="18" charset="0"/>
                <a:cs typeface="Arial" panose="020B0604020202020204" pitchFamily="34" charset="0"/>
              </a:rPr>
              <a:t>“# of commercial corridor facades completed”; and</a:t>
            </a:r>
          </a:p>
          <a:p>
            <a:pPr lvl="3" algn="just">
              <a:spcBef>
                <a:spcPts val="0"/>
              </a:spcBef>
              <a:spcAft>
                <a:spcPts val="0"/>
              </a:spcAft>
            </a:pP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a:p>
            <a:pPr marL="909828" lvl="3" indent="-342900" algn="just">
              <a:spcBef>
                <a:spcPts val="0"/>
              </a:spcBef>
              <a:spcAft>
                <a:spcPts val="0"/>
              </a:spcAft>
              <a:buFont typeface="Arial" panose="020B0604020202020204" pitchFamily="34" charset="0"/>
              <a:buChar char="•"/>
            </a:pPr>
            <a:r>
              <a:rPr lang="en-US" sz="3300" dirty="0">
                <a:effectLst/>
                <a:latin typeface="Arial" panose="020B0604020202020204" pitchFamily="34" charset="0"/>
                <a:ea typeface="Times New Roman" panose="02020603050405020304" pitchFamily="18" charset="0"/>
                <a:cs typeface="Arial" panose="020B0604020202020204" pitchFamily="34" charset="0"/>
              </a:rPr>
              <a:t>“# of permanent jobs created relative to public investment”.</a:t>
            </a:r>
          </a:p>
          <a:p>
            <a:pPr marL="457200" marR="237490" algn="just">
              <a:spcBef>
                <a:spcPts val="0"/>
              </a:spcBef>
              <a:spcAft>
                <a:spcPts val="0"/>
              </a:spcAft>
            </a:pPr>
            <a:r>
              <a:rPr lang="en-US" sz="2900" dirty="0">
                <a:effectLst/>
                <a:latin typeface="Arial" panose="020B0604020202020204" pitchFamily="34" charset="0"/>
                <a:ea typeface="Times New Roman" panose="02020603050405020304" pitchFamily="18" charset="0"/>
              </a:rPr>
              <a:t> </a:t>
            </a:r>
            <a:endParaRPr lang="en-US" sz="2900" dirty="0">
              <a:effectLst/>
              <a:latin typeface="Times New Roman" panose="02020603050405020304" pitchFamily="18" charset="0"/>
              <a:ea typeface="Times New Roman" panose="02020603050405020304" pitchFamily="18" charset="0"/>
            </a:endParaRPr>
          </a:p>
          <a:p>
            <a:pPr marL="0" marR="237490" algn="just">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US" sz="1800" dirty="0"/>
          </a:p>
          <a:p>
            <a:endParaRPr lang="en-US" dirty="0"/>
          </a:p>
        </p:txBody>
      </p:sp>
      <p:pic>
        <p:nvPicPr>
          <p:cNvPr id="7" name="Picture Placeholder 6">
            <a:extLst>
              <a:ext uri="{FF2B5EF4-FFF2-40B4-BE49-F238E27FC236}">
                <a16:creationId xmlns:a16="http://schemas.microsoft.com/office/drawing/2014/main" id="{9C298109-5CDF-4D2D-A158-7A9F3C3525E6}"/>
              </a:ext>
            </a:extLst>
          </p:cNvPr>
          <p:cNvPicPr>
            <a:picLocks noGrp="1" noChangeAspect="1"/>
          </p:cNvPicPr>
          <p:nvPr>
            <p:ph type="pic" sz="quarter" idx="13"/>
          </p:nvPr>
        </p:nvPicPr>
        <p:blipFill>
          <a:blip r:embed="rId2"/>
          <a:srcRect l="16421" r="16421"/>
          <a:stretch>
            <a:fillRect/>
          </a:stretch>
        </p:blipFill>
        <p:spPr>
          <a:xfrm>
            <a:off x="7772400" y="1266092"/>
            <a:ext cx="3031587" cy="4649036"/>
          </a:xfrm>
        </p:spPr>
      </p:pic>
      <p:sp>
        <p:nvSpPr>
          <p:cNvPr id="2" name="Slide Number Placeholder 1">
            <a:extLst>
              <a:ext uri="{FF2B5EF4-FFF2-40B4-BE49-F238E27FC236}">
                <a16:creationId xmlns:a16="http://schemas.microsoft.com/office/drawing/2014/main" id="{64FFDFDE-8B96-4104-A9E7-E2F607613818}"/>
              </a:ext>
            </a:extLst>
          </p:cNvPr>
          <p:cNvSpPr>
            <a:spLocks noGrp="1"/>
          </p:cNvSpPr>
          <p:nvPr>
            <p:ph type="sldNum" sz="quarter" idx="12"/>
          </p:nvPr>
        </p:nvSpPr>
        <p:spPr/>
        <p:txBody>
          <a:bodyPr/>
          <a:lstStyle/>
          <a:p>
            <a:fld id="{3A98EE3D-8CD1-4C3F-BD1C-C98C9596463C}" type="slidenum">
              <a:rPr lang="en-US" noProof="0" smtClean="0"/>
              <a:t>3</a:t>
            </a:fld>
            <a:endParaRPr lang="en-US" noProof="0" dirty="0"/>
          </a:p>
        </p:txBody>
      </p:sp>
    </p:spTree>
    <p:extLst>
      <p:ext uri="{BB962C8B-B14F-4D97-AF65-F5344CB8AC3E}">
        <p14:creationId xmlns:p14="http://schemas.microsoft.com/office/powerpoint/2010/main" val="653956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C40CFA-F5B7-DD90-589C-C2906415CF37}"/>
              </a:ext>
            </a:extLst>
          </p:cNvPr>
          <p:cNvSpPr>
            <a:spLocks noGrp="1"/>
          </p:cNvSpPr>
          <p:nvPr>
            <p:ph type="sldNum" sz="quarter" idx="12"/>
          </p:nvPr>
        </p:nvSpPr>
        <p:spPr/>
        <p:txBody>
          <a:bodyPr/>
          <a:lstStyle/>
          <a:p>
            <a:fld id="{3A98EE3D-8CD1-4C3F-BD1C-C98C9596463C}" type="slidenum">
              <a:rPr lang="en-US" noProof="0" smtClean="0"/>
              <a:t>4</a:t>
            </a:fld>
            <a:endParaRPr lang="en-US" noProof="0" dirty="0"/>
          </a:p>
        </p:txBody>
      </p:sp>
      <p:sp>
        <p:nvSpPr>
          <p:cNvPr id="4" name="Title 3">
            <a:extLst>
              <a:ext uri="{FF2B5EF4-FFF2-40B4-BE49-F238E27FC236}">
                <a16:creationId xmlns:a16="http://schemas.microsoft.com/office/drawing/2014/main" id="{07A74A6C-2BAB-60FF-C020-87DDED55652A}"/>
              </a:ext>
            </a:extLst>
          </p:cNvPr>
          <p:cNvSpPr>
            <a:spLocks noGrp="1"/>
          </p:cNvSpPr>
          <p:nvPr>
            <p:ph type="title"/>
          </p:nvPr>
        </p:nvSpPr>
        <p:spPr>
          <a:xfrm>
            <a:off x="1195754" y="662900"/>
            <a:ext cx="10279966" cy="870690"/>
          </a:xfrm>
        </p:spPr>
        <p:txBody>
          <a:bodyPr/>
          <a:lstStyle/>
          <a:p>
            <a:r>
              <a:rPr lang="en-US" b="1" dirty="0">
                <a:latin typeface="+mn-lt"/>
              </a:rPr>
              <a:t>Audit Methodologies </a:t>
            </a:r>
          </a:p>
        </p:txBody>
      </p:sp>
      <p:sp>
        <p:nvSpPr>
          <p:cNvPr id="5" name="Content Placeholder 4">
            <a:extLst>
              <a:ext uri="{FF2B5EF4-FFF2-40B4-BE49-F238E27FC236}">
                <a16:creationId xmlns:a16="http://schemas.microsoft.com/office/drawing/2014/main" id="{4C6CB143-63F1-7CA5-7544-EA691A8ABC9A}"/>
              </a:ext>
            </a:extLst>
          </p:cNvPr>
          <p:cNvSpPr>
            <a:spLocks noGrp="1"/>
          </p:cNvSpPr>
          <p:nvPr>
            <p:ph sz="half" idx="2"/>
          </p:nvPr>
        </p:nvSpPr>
        <p:spPr>
          <a:xfrm>
            <a:off x="1195754" y="1788161"/>
            <a:ext cx="9797828" cy="2397760"/>
          </a:xfrm>
        </p:spPr>
        <p:txBody>
          <a:bodyPr vert="horz" lIns="0" tIns="45720" rIns="0" bIns="45720" rtlCol="0" anchor="t">
            <a:normAutofit/>
          </a:bodyPr>
          <a:lstStyle/>
          <a:p>
            <a:pPr marL="342900" marR="0" lvl="0" indent="-342900" algn="just">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Interviewed key individuals from BDC leadership and conducted walkthroughs to obtain an understanding of processes that govern the initialization, authorization and recording of both performance measures</a:t>
            </a:r>
            <a:endParaRPr lang="en-US" sz="1800" dirty="0">
              <a:effectLst/>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gn="just">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Times New Roman" panose="02020603050405020304" pitchFamily="18" charset="0"/>
              </a:rPr>
              <a:t>Judgmentally selected samples and reviewed supporting documentation to determine whether (1) documentation to support the numbers reported in the budget booked were secured and maintained; and (2) there is evidence of internal reviews and approvals. </a:t>
            </a:r>
            <a:endParaRPr lang="en-US" sz="1800" dirty="0">
              <a:effectLst/>
              <a:latin typeface="Times New Roman" panose="02020603050405020304" pitchFamily="18" charset="0"/>
              <a:ea typeface="Times New Roman" panose="02020603050405020304" pitchFamily="18" charset="0"/>
            </a:endParaRPr>
          </a:p>
          <a:p>
            <a:pPr algn="just" fontAlgn="base"/>
            <a:endParaRPr lang="en-US" sz="1800" strike="sngStrike" dirty="0">
              <a:cs typeface="Arial"/>
            </a:endParaRPr>
          </a:p>
          <a:p>
            <a:pPr algn="just" fontAlgn="base">
              <a:lnSpc>
                <a:spcPct val="120000"/>
              </a:lnSpc>
            </a:pPr>
            <a:endParaRPr lang="en-US" sz="1400" b="1" dirty="0"/>
          </a:p>
          <a:p>
            <a:pPr marL="200660" lvl="1" algn="just" fontAlgn="base">
              <a:lnSpc>
                <a:spcPct val="120000"/>
              </a:lnSpc>
            </a:pPr>
            <a:endParaRPr lang="en-US" sz="1200" dirty="0">
              <a:cs typeface="Arial"/>
            </a:endParaRPr>
          </a:p>
          <a:p>
            <a:pPr marL="200660" lvl="1" algn="just" fontAlgn="base">
              <a:lnSpc>
                <a:spcPct val="120000"/>
              </a:lnSpc>
            </a:pPr>
            <a:endParaRPr lang="en-US" sz="1200" dirty="0">
              <a:cs typeface="Arial"/>
            </a:endParaRPr>
          </a:p>
          <a:p>
            <a:pPr algn="just"/>
            <a:endParaRPr lang="en-US" sz="1800" dirty="0">
              <a:cs typeface="Arial"/>
            </a:endParaRPr>
          </a:p>
        </p:txBody>
      </p:sp>
    </p:spTree>
    <p:extLst>
      <p:ext uri="{BB962C8B-B14F-4D97-AF65-F5344CB8AC3E}">
        <p14:creationId xmlns:p14="http://schemas.microsoft.com/office/powerpoint/2010/main" val="3488617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F12684C-A880-1731-20B7-5F9DF96A44F7}"/>
              </a:ext>
            </a:extLst>
          </p:cNvPr>
          <p:cNvGraphicFramePr>
            <a:graphicFrameLocks noGrp="1"/>
          </p:cNvGraphicFramePr>
          <p:nvPr>
            <p:ph idx="1"/>
            <p:extLst>
              <p:ext uri="{D42A27DB-BD31-4B8C-83A1-F6EECF244321}">
                <p14:modId xmlns:p14="http://schemas.microsoft.com/office/powerpoint/2010/main" val="2312521359"/>
              </p:ext>
            </p:extLst>
          </p:nvPr>
        </p:nvGraphicFramePr>
        <p:xfrm>
          <a:off x="1072116" y="1630325"/>
          <a:ext cx="10040324" cy="3661834"/>
        </p:xfrm>
        <a:graphic>
          <a:graphicData uri="http://schemas.openxmlformats.org/drawingml/2006/table">
            <a:tbl>
              <a:tblPr firstRow="1" bandRow="1">
                <a:tableStyleId>{93296810-A885-4BE3-A3E7-6D5BEEA58F35}</a:tableStyleId>
              </a:tblPr>
              <a:tblGrid>
                <a:gridCol w="1993604">
                  <a:extLst>
                    <a:ext uri="{9D8B030D-6E8A-4147-A177-3AD203B41FA5}">
                      <a16:colId xmlns:a16="http://schemas.microsoft.com/office/drawing/2014/main" val="1504589798"/>
                    </a:ext>
                  </a:extLst>
                </a:gridCol>
                <a:gridCol w="2011680">
                  <a:extLst>
                    <a:ext uri="{9D8B030D-6E8A-4147-A177-3AD203B41FA5}">
                      <a16:colId xmlns:a16="http://schemas.microsoft.com/office/drawing/2014/main" val="2166432766"/>
                    </a:ext>
                  </a:extLst>
                </a:gridCol>
                <a:gridCol w="2011680">
                  <a:extLst>
                    <a:ext uri="{9D8B030D-6E8A-4147-A177-3AD203B41FA5}">
                      <a16:colId xmlns:a16="http://schemas.microsoft.com/office/drawing/2014/main" val="1321475524"/>
                    </a:ext>
                  </a:extLst>
                </a:gridCol>
                <a:gridCol w="2011680">
                  <a:extLst>
                    <a:ext uri="{9D8B030D-6E8A-4147-A177-3AD203B41FA5}">
                      <a16:colId xmlns:a16="http://schemas.microsoft.com/office/drawing/2014/main" val="3344483572"/>
                    </a:ext>
                  </a:extLst>
                </a:gridCol>
                <a:gridCol w="2011680">
                  <a:extLst>
                    <a:ext uri="{9D8B030D-6E8A-4147-A177-3AD203B41FA5}">
                      <a16:colId xmlns:a16="http://schemas.microsoft.com/office/drawing/2014/main" val="4265001328"/>
                    </a:ext>
                  </a:extLst>
                </a:gridCol>
              </a:tblGrid>
              <a:tr h="779357">
                <a:tc>
                  <a:txBody>
                    <a:bodyPr/>
                    <a:lstStyle/>
                    <a:p>
                      <a:r>
                        <a:rPr lang="en-US" sz="1800" b="1" i="0" kern="1200" dirty="0">
                          <a:solidFill>
                            <a:schemeClr val="lt1"/>
                          </a:solidFill>
                          <a:effectLst/>
                          <a:latin typeface="+mn-lt"/>
                          <a:ea typeface="+mn-ea"/>
                          <a:cs typeface="+mn-cs"/>
                        </a:rPr>
                        <a:t>Performance Measure </a:t>
                      </a:r>
                      <a:r>
                        <a:rPr lang="en-US" sz="1800" b="1" i="0" kern="1200" baseline="30000" dirty="0">
                          <a:solidFill>
                            <a:schemeClr val="lt1"/>
                          </a:solidFill>
                          <a:effectLst/>
                          <a:latin typeface="+mn-lt"/>
                          <a:ea typeface="+mn-ea"/>
                          <a:cs typeface="+mn-cs"/>
                        </a:rPr>
                        <a:t>1</a:t>
                      </a:r>
                      <a:r>
                        <a:rPr lang="en-US" sz="1800" b="0" i="0" kern="1200" dirty="0">
                          <a:solidFill>
                            <a:schemeClr val="lt1"/>
                          </a:solidFill>
                          <a:effectLst/>
                          <a:latin typeface="+mn-lt"/>
                          <a:ea typeface="+mn-ea"/>
                          <a:cs typeface="+mn-cs"/>
                        </a:rPr>
                        <a:t> </a:t>
                      </a:r>
                      <a:endParaRPr lang="en-US" dirty="0"/>
                    </a:p>
                  </a:txBody>
                  <a:tcPr/>
                </a:tc>
                <a:tc gridSpan="2">
                  <a:txBody>
                    <a:bodyPr/>
                    <a:lstStyle/>
                    <a:p>
                      <a:r>
                        <a:rPr lang="en-US" dirty="0"/>
                        <a:t>FY 2022 </a:t>
                      </a:r>
                    </a:p>
                    <a:p>
                      <a:pPr lvl="0">
                        <a:buNone/>
                      </a:pPr>
                      <a:r>
                        <a:rPr lang="en-US" dirty="0"/>
                        <a:t>Target                     Actual</a:t>
                      </a:r>
                    </a:p>
                  </a:txBody>
                  <a:tcPr/>
                </a:tc>
                <a:tc hMerge="1">
                  <a:txBody>
                    <a:bodyPr/>
                    <a:lstStyle/>
                    <a:p>
                      <a:endParaRPr lang="en-US" dirty="0"/>
                    </a:p>
                  </a:txBody>
                  <a:tcPr/>
                </a:tc>
                <a:tc gridSpan="2">
                  <a:txBody>
                    <a:bodyPr/>
                    <a:lstStyle/>
                    <a:p>
                      <a:r>
                        <a:rPr lang="en-US" dirty="0"/>
                        <a:t> 2021 </a:t>
                      </a:r>
                    </a:p>
                    <a:p>
                      <a:pPr lvl="0">
                        <a:buNone/>
                      </a:pPr>
                      <a:r>
                        <a:rPr lang="en-US" dirty="0"/>
                        <a:t>Target                      Actual</a:t>
                      </a:r>
                    </a:p>
                  </a:txBody>
                  <a:tcPr/>
                </a:tc>
                <a:tc hMerge="1">
                  <a:txBody>
                    <a:bodyPr/>
                    <a:lstStyle/>
                    <a:p>
                      <a:endParaRPr lang="en-US" dirty="0"/>
                    </a:p>
                  </a:txBody>
                  <a:tcPr/>
                </a:tc>
                <a:extLst>
                  <a:ext uri="{0D108BD9-81ED-4DB2-BD59-A6C34878D82A}">
                    <a16:rowId xmlns:a16="http://schemas.microsoft.com/office/drawing/2014/main" val="1502452539"/>
                  </a:ext>
                </a:extLst>
              </a:tr>
              <a:tr h="779357">
                <a:tc>
                  <a:txBody>
                    <a:bodyPr/>
                    <a:lstStyle/>
                    <a:p>
                      <a:r>
                        <a:rPr lang="en-US" dirty="0"/>
                        <a:t># of commercial</a:t>
                      </a:r>
                    </a:p>
                    <a:p>
                      <a:pPr lvl="0">
                        <a:buNone/>
                      </a:pPr>
                      <a:r>
                        <a:rPr lang="en-US" dirty="0"/>
                        <a:t>Corridor facades</a:t>
                      </a:r>
                    </a:p>
                    <a:p>
                      <a:pPr lvl="0">
                        <a:buNone/>
                      </a:pPr>
                      <a:r>
                        <a:rPr lang="en-US" dirty="0"/>
                        <a:t>completed</a:t>
                      </a:r>
                    </a:p>
                  </a:txBody>
                  <a:tcPr/>
                </a:tc>
                <a:tc>
                  <a:txBody>
                    <a:bodyPr/>
                    <a:lstStyle/>
                    <a:p>
                      <a:r>
                        <a:rPr lang="en-US" dirty="0"/>
                        <a:t>33</a:t>
                      </a:r>
                    </a:p>
                  </a:txBody>
                  <a:tcPr/>
                </a:tc>
                <a:tc>
                  <a:txBody>
                    <a:bodyPr/>
                    <a:lstStyle/>
                    <a:p>
                      <a:r>
                        <a:rPr lang="en-US" dirty="0"/>
                        <a:t>37</a:t>
                      </a:r>
                    </a:p>
                  </a:txBody>
                  <a:tcPr/>
                </a:tc>
                <a:tc>
                  <a:txBody>
                    <a:bodyPr/>
                    <a:lstStyle/>
                    <a:p>
                      <a:r>
                        <a:rPr lang="en-US" dirty="0"/>
                        <a:t>33</a:t>
                      </a:r>
                    </a:p>
                  </a:txBody>
                  <a:tcPr/>
                </a:tc>
                <a:tc>
                  <a:txBody>
                    <a:bodyPr/>
                    <a:lstStyle/>
                    <a:p>
                      <a:r>
                        <a:rPr lang="en-US" dirty="0"/>
                        <a:t>40</a:t>
                      </a:r>
                    </a:p>
                  </a:txBody>
                  <a:tcPr/>
                </a:tc>
                <a:extLst>
                  <a:ext uri="{0D108BD9-81ED-4DB2-BD59-A6C34878D82A}">
                    <a16:rowId xmlns:a16="http://schemas.microsoft.com/office/drawing/2014/main" val="387896245"/>
                  </a:ext>
                </a:extLst>
              </a:tr>
              <a:tr h="77935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43760626"/>
                  </a:ext>
                </a:extLst>
              </a:tr>
              <a:tr h="779357">
                <a:tc>
                  <a:txBody>
                    <a:bodyPr/>
                    <a:lstStyle/>
                    <a:p>
                      <a:r>
                        <a:rPr lang="en-US" dirty="0"/>
                        <a:t># of permanent jobs per 1 million of public investment</a:t>
                      </a:r>
                    </a:p>
                  </a:txBody>
                  <a:tcPr/>
                </a:tc>
                <a:tc>
                  <a:txBody>
                    <a:bodyPr/>
                    <a:lstStyle/>
                    <a:p>
                      <a:r>
                        <a:rPr lang="en-US" dirty="0"/>
                        <a:t>26</a:t>
                      </a:r>
                    </a:p>
                  </a:txBody>
                  <a:tcPr/>
                </a:tc>
                <a:tc>
                  <a:txBody>
                    <a:bodyPr/>
                    <a:lstStyle/>
                    <a:p>
                      <a:r>
                        <a:rPr lang="en-US" dirty="0"/>
                        <a:t>14</a:t>
                      </a:r>
                    </a:p>
                  </a:txBody>
                  <a:tcPr/>
                </a:tc>
                <a:tc>
                  <a:txBody>
                    <a:bodyPr/>
                    <a:lstStyle/>
                    <a:p>
                      <a:r>
                        <a:rPr lang="en-US" dirty="0"/>
                        <a:t>315</a:t>
                      </a:r>
                    </a:p>
                  </a:txBody>
                  <a:tcPr/>
                </a:tc>
                <a:tc>
                  <a:txBody>
                    <a:bodyPr/>
                    <a:lstStyle/>
                    <a:p>
                      <a:r>
                        <a:rPr lang="en-US" dirty="0"/>
                        <a:t>38</a:t>
                      </a:r>
                    </a:p>
                  </a:txBody>
                  <a:tcPr/>
                </a:tc>
                <a:extLst>
                  <a:ext uri="{0D108BD9-81ED-4DB2-BD59-A6C34878D82A}">
                    <a16:rowId xmlns:a16="http://schemas.microsoft.com/office/drawing/2014/main" val="1519611057"/>
                  </a:ext>
                </a:extLst>
              </a:tr>
            </a:tbl>
          </a:graphicData>
        </a:graphic>
      </p:graphicFrame>
      <p:sp>
        <p:nvSpPr>
          <p:cNvPr id="3" name="Slide Number Placeholder 2">
            <a:extLst>
              <a:ext uri="{FF2B5EF4-FFF2-40B4-BE49-F238E27FC236}">
                <a16:creationId xmlns:a16="http://schemas.microsoft.com/office/drawing/2014/main" id="{4852F56E-2B28-7338-A8F6-331721BA8295}"/>
              </a:ext>
            </a:extLst>
          </p:cNvPr>
          <p:cNvSpPr>
            <a:spLocks noGrp="1"/>
          </p:cNvSpPr>
          <p:nvPr>
            <p:ph type="sldNum" sz="quarter" idx="12"/>
          </p:nvPr>
        </p:nvSpPr>
        <p:spPr/>
        <p:txBody>
          <a:bodyPr/>
          <a:lstStyle/>
          <a:p>
            <a:fld id="{3A98EE3D-8CD1-4C3F-BD1C-C98C9596463C}" type="slidenum">
              <a:rPr lang="en-US" noProof="0" smtClean="0"/>
              <a:t>5</a:t>
            </a:fld>
            <a:endParaRPr lang="en-US" noProof="0" dirty="0"/>
          </a:p>
        </p:txBody>
      </p:sp>
      <p:sp>
        <p:nvSpPr>
          <p:cNvPr id="4" name="Title 3">
            <a:extLst>
              <a:ext uri="{FF2B5EF4-FFF2-40B4-BE49-F238E27FC236}">
                <a16:creationId xmlns:a16="http://schemas.microsoft.com/office/drawing/2014/main" id="{6EDB84B5-3AC5-3284-B9A5-329A73AAC414}"/>
              </a:ext>
            </a:extLst>
          </p:cNvPr>
          <p:cNvSpPr>
            <a:spLocks noGrp="1"/>
          </p:cNvSpPr>
          <p:nvPr>
            <p:ph type="title"/>
          </p:nvPr>
        </p:nvSpPr>
        <p:spPr>
          <a:xfrm>
            <a:off x="1096962" y="1044788"/>
            <a:ext cx="10058400" cy="587584"/>
          </a:xfrm>
        </p:spPr>
        <p:txBody>
          <a:bodyPr>
            <a:normAutofit fontScale="90000"/>
          </a:bodyPr>
          <a:lstStyle/>
          <a:p>
            <a:r>
              <a:rPr lang="en-US" b="1" i="0" dirty="0">
                <a:solidFill>
                  <a:srgbClr val="000000"/>
                </a:solidFill>
                <a:effectLst/>
                <a:latin typeface="WordVisi_MSFontService"/>
              </a:rPr>
              <a:t>Summary of Selected Performance Measures’ Targets and Actuals </a:t>
            </a:r>
            <a:endParaRPr lang="en-US" dirty="0"/>
          </a:p>
        </p:txBody>
      </p:sp>
      <p:sp>
        <p:nvSpPr>
          <p:cNvPr id="7" name="TextBox 6">
            <a:extLst>
              <a:ext uri="{FF2B5EF4-FFF2-40B4-BE49-F238E27FC236}">
                <a16:creationId xmlns:a16="http://schemas.microsoft.com/office/drawing/2014/main" id="{B496A284-4987-88B3-5C0B-CC475CBF22DE}"/>
              </a:ext>
            </a:extLst>
          </p:cNvPr>
          <p:cNvSpPr txBox="1"/>
          <p:nvPr/>
        </p:nvSpPr>
        <p:spPr>
          <a:xfrm>
            <a:off x="1036637" y="5225628"/>
            <a:ext cx="10118726" cy="523220"/>
          </a:xfrm>
          <a:prstGeom prst="rect">
            <a:avLst/>
          </a:prstGeom>
          <a:noFill/>
        </p:spPr>
        <p:txBody>
          <a:bodyPr wrap="square">
            <a:spAutoFit/>
          </a:bodyPr>
          <a:lstStyle/>
          <a:p>
            <a:pPr algn="just" rtl="0" fontAlgn="base"/>
            <a:r>
              <a:rPr lang="en-US" sz="1400" b="1" i="0" dirty="0">
                <a:solidFill>
                  <a:srgbClr val="000000"/>
                </a:solidFill>
                <a:effectLst/>
                <a:latin typeface="Arial" panose="020B0604020202020204" pitchFamily="34" charset="0"/>
              </a:rPr>
              <a:t>Source:</a:t>
            </a:r>
            <a:r>
              <a:rPr lang="en-US" sz="1400" b="0" i="0" dirty="0">
                <a:solidFill>
                  <a:srgbClr val="000000"/>
                </a:solidFill>
                <a:effectLst/>
                <a:latin typeface="Arial" panose="020B0604020202020204" pitchFamily="34" charset="0"/>
              </a:rPr>
              <a:t> FY 2024 and FY 2023 Budget Books   </a:t>
            </a:r>
          </a:p>
          <a:p>
            <a:pPr algn="just" rtl="0" fontAlgn="base"/>
            <a:r>
              <a:rPr lang="en-US" sz="1400" b="1" i="0" dirty="0">
                <a:solidFill>
                  <a:srgbClr val="000000"/>
                </a:solidFill>
                <a:effectLst/>
                <a:latin typeface="Arial" panose="020B0604020202020204" pitchFamily="34" charset="0"/>
              </a:rPr>
              <a:t>Note:</a:t>
            </a:r>
            <a:r>
              <a:rPr lang="en-US" sz="1400" b="0" i="0" dirty="0">
                <a:solidFill>
                  <a:srgbClr val="000000"/>
                </a:solidFill>
                <a:effectLst/>
                <a:latin typeface="Arial" panose="020B0604020202020204" pitchFamily="34" charset="0"/>
              </a:rPr>
              <a:t>  </a:t>
            </a:r>
            <a:r>
              <a:rPr lang="en-US" sz="1400" b="0" i="0" baseline="30000" dirty="0">
                <a:solidFill>
                  <a:srgbClr val="000000"/>
                </a:solidFill>
                <a:effectLst/>
                <a:latin typeface="Arial" panose="020B0604020202020204" pitchFamily="34" charset="0"/>
              </a:rPr>
              <a:t>1</a:t>
            </a:r>
            <a:r>
              <a:rPr lang="en-US" sz="1400" b="0" i="0" dirty="0">
                <a:solidFill>
                  <a:srgbClr val="000000"/>
                </a:solidFill>
                <a:effectLst/>
                <a:latin typeface="Arial" panose="020B0604020202020204" pitchFamily="34" charset="0"/>
              </a:rPr>
              <a:t> These performance measures are reported under Service 810 – Real Estate Development. </a:t>
            </a:r>
          </a:p>
        </p:txBody>
      </p:sp>
    </p:spTree>
    <p:extLst>
      <p:ext uri="{BB962C8B-B14F-4D97-AF65-F5344CB8AC3E}">
        <p14:creationId xmlns:p14="http://schemas.microsoft.com/office/powerpoint/2010/main" val="1082144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00900CD-B943-934F-857F-30AA913FE9D9}"/>
              </a:ext>
            </a:extLst>
          </p:cNvPr>
          <p:cNvSpPr>
            <a:spLocks noGrp="1"/>
          </p:cNvSpPr>
          <p:nvPr>
            <p:ph type="title"/>
          </p:nvPr>
        </p:nvSpPr>
        <p:spPr>
          <a:xfrm>
            <a:off x="705232" y="663037"/>
            <a:ext cx="9332429" cy="969820"/>
          </a:xfrm>
        </p:spPr>
        <p:txBody>
          <a:bodyPr>
            <a:normAutofit/>
          </a:bodyPr>
          <a:lstStyle/>
          <a:p>
            <a:r>
              <a:rPr lang="en-US" b="1" dirty="0">
                <a:solidFill>
                  <a:schemeClr val="tx1"/>
                </a:solidFill>
                <a:latin typeface="+mn-lt"/>
              </a:rPr>
              <a:t>Current Findings and recommendations</a:t>
            </a:r>
          </a:p>
        </p:txBody>
      </p:sp>
      <p:sp>
        <p:nvSpPr>
          <p:cNvPr id="12" name="Content Placeholder 11">
            <a:extLst>
              <a:ext uri="{FF2B5EF4-FFF2-40B4-BE49-F238E27FC236}">
                <a16:creationId xmlns:a16="http://schemas.microsoft.com/office/drawing/2014/main" id="{2A09EEBC-5E2C-D240-A5D6-6952B8392E49}"/>
              </a:ext>
            </a:extLst>
          </p:cNvPr>
          <p:cNvSpPr>
            <a:spLocks noGrp="1"/>
          </p:cNvSpPr>
          <p:nvPr>
            <p:ph sz="half" idx="2"/>
          </p:nvPr>
        </p:nvSpPr>
        <p:spPr>
          <a:xfrm>
            <a:off x="874061" y="1486968"/>
            <a:ext cx="10425310" cy="4707995"/>
          </a:xfrm>
        </p:spPr>
        <p:txBody>
          <a:bodyPr vert="horz" lIns="0" tIns="45720" rIns="0" bIns="45720" rtlCol="0" anchor="t">
            <a:normAutofit lnSpcReduction="10000"/>
          </a:bodyPr>
          <a:lstStyle/>
          <a:p>
            <a:pPr marL="674370" lvl="2" algn="just">
              <a:spcBef>
                <a:spcPts val="0"/>
              </a:spcBef>
              <a:spcAft>
                <a:spcPts val="0"/>
              </a:spcAft>
            </a:pPr>
            <a:endParaRPr lang="en-US" sz="1800" dirty="0">
              <a:solidFill>
                <a:srgbClr val="002060"/>
              </a:solidFill>
              <a:latin typeface="Arial" panose="020B0604020202020204" pitchFamily="34" charset="0"/>
              <a:ea typeface="Times New Roman" panose="02020603050405020304" pitchFamily="18" charset="0"/>
              <a:cs typeface="Arial"/>
            </a:endParaRPr>
          </a:p>
          <a:p>
            <a:pPr marL="575945" indent="-285750" algn="just">
              <a:spcBef>
                <a:spcPts val="0"/>
              </a:spcBef>
              <a:spcAft>
                <a:spcPts val="0"/>
              </a:spcAft>
              <a:buFont typeface="Arial" panose="020B0604020202020204" pitchFamily="34" charset="0"/>
              <a:buChar char="•"/>
            </a:pPr>
            <a:r>
              <a:rPr lang="en-US" sz="1800" dirty="0">
                <a:latin typeface="Arial" panose="020B0604020202020204" pitchFamily="34" charset="0"/>
                <a:ea typeface="Times New Roman" panose="02020603050405020304" pitchFamily="18" charset="0"/>
                <a:cs typeface="Times New Roman" panose="02020603050405020304" pitchFamily="18" charset="0"/>
              </a:rPr>
              <a:t>No current findings and recommendations</a:t>
            </a:r>
          </a:p>
          <a:p>
            <a:pPr marL="290195" algn="just">
              <a:spcBef>
                <a:spcPts val="0"/>
              </a:spcBef>
              <a:spcAft>
                <a:spcPts val="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 </a:t>
            </a:r>
          </a:p>
          <a:p>
            <a:pPr marL="575945" indent="-285750" algn="just">
              <a:spcBef>
                <a:spcPts val="0"/>
              </a:spcBef>
              <a:spcAft>
                <a:spcPts val="0"/>
              </a:spcAft>
              <a:buFont typeface="Arial" panose="020B0604020202020204" pitchFamily="34" charset="0"/>
              <a:buChar char="•"/>
            </a:pPr>
            <a:r>
              <a:rPr lang="en-US" sz="1800" dirty="0">
                <a:latin typeface="Arial" panose="020B0604020202020204" pitchFamily="34" charset="0"/>
                <a:ea typeface="Times New Roman" panose="02020603050405020304" pitchFamily="18" charset="0"/>
                <a:cs typeface="Times New Roman" panose="02020603050405020304" pitchFamily="18" charset="0"/>
              </a:rPr>
              <a:t>Observations</a:t>
            </a:r>
          </a:p>
          <a:p>
            <a:pPr marL="575945" indent="-285750" algn="just">
              <a:spcBef>
                <a:spcPts val="0"/>
              </a:spcBef>
              <a:spcAft>
                <a:spcPts val="0"/>
              </a:spcAft>
              <a:buFont typeface="Arial" panose="020B0604020202020204" pitchFamily="34" charset="0"/>
              <a:buChar char="•"/>
            </a:pP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1257300" lvl="1" indent="-285750" algn="just" fontAlgn="base">
              <a:buFont typeface="Courier New" panose="02070309020205020404" pitchFamily="49" charset="0"/>
              <a:buChar char="o"/>
            </a:pPr>
            <a:r>
              <a:rPr lang="en-US" sz="1800" b="0" i="0" dirty="0">
                <a:effectLst/>
                <a:latin typeface="Arial" panose="020B0604020202020204" pitchFamily="34" charset="0"/>
              </a:rPr>
              <a:t>The budget book reported “Actual” is based on the estimated numbers of new permanent jobs; and </a:t>
            </a:r>
          </a:p>
          <a:p>
            <a:pPr marL="1257300" lvl="1" indent="-285750" algn="just" fontAlgn="base">
              <a:buFont typeface="Courier New" panose="02070309020205020404" pitchFamily="49" charset="0"/>
              <a:buChar char="o"/>
            </a:pPr>
            <a:endParaRPr lang="en-US" sz="1800" b="0" i="0" dirty="0">
              <a:effectLst/>
              <a:latin typeface="Arial" panose="020B0604020202020204" pitchFamily="34" charset="0"/>
            </a:endParaRPr>
          </a:p>
          <a:p>
            <a:pPr marL="1257300" lvl="1" indent="-285750" algn="just" fontAlgn="base">
              <a:buFont typeface="Courier New" panose="02070309020205020404" pitchFamily="49" charset="0"/>
              <a:buChar char="o"/>
            </a:pPr>
            <a:r>
              <a:rPr lang="en-US" sz="1800" b="0" i="0" dirty="0">
                <a:effectLst/>
                <a:latin typeface="Arial" panose="020B0604020202020204" pitchFamily="34" charset="0"/>
              </a:rPr>
              <a:t>The Fiscal Year (FY) 2022 actual should have been reported as 142 rather than 14.  </a:t>
            </a:r>
          </a:p>
          <a:p>
            <a:pPr marL="575945" indent="-285750" algn="just">
              <a:spcBef>
                <a:spcPts val="0"/>
              </a:spcBef>
              <a:spcAft>
                <a:spcPts val="0"/>
              </a:spcAft>
              <a:buFont typeface="Arial" panose="020B0604020202020204" pitchFamily="34" charset="0"/>
              <a:buChar char="•"/>
            </a:pP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575945" indent="-285750" algn="just">
              <a:spcBef>
                <a:spcPts val="0"/>
              </a:spcBef>
              <a:spcAft>
                <a:spcPts val="0"/>
              </a:spcAft>
              <a:buFont typeface="Arial" panose="020B0604020202020204" pitchFamily="34" charset="0"/>
              <a:buChar char="•"/>
            </a:pPr>
            <a:r>
              <a:rPr lang="en-US" sz="1800" dirty="0">
                <a:latin typeface="Arial" panose="020B0604020202020204" pitchFamily="34" charset="0"/>
                <a:ea typeface="Times New Roman" panose="02020603050405020304" pitchFamily="18" charset="0"/>
                <a:cs typeface="Times New Roman" panose="02020603050405020304" pitchFamily="18" charset="0"/>
              </a:rPr>
              <a:t>Recommendations </a:t>
            </a:r>
          </a:p>
          <a:p>
            <a:pPr marL="290195" algn="just">
              <a:spcBef>
                <a:spcPts val="0"/>
              </a:spcBef>
              <a:spcAft>
                <a:spcPts val="0"/>
              </a:spcAft>
            </a:pP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1257300" lvl="1" indent="-285750" algn="just" fontAlgn="base">
              <a:buFont typeface="Courier New" panose="02070309020205020404" pitchFamily="49" charset="0"/>
              <a:buChar char="o"/>
            </a:pPr>
            <a:r>
              <a:rPr lang="en-US" sz="1800" dirty="0">
                <a:latin typeface="Arial" panose="020B0604020202020204" pitchFamily="34" charset="0"/>
              </a:rPr>
              <a:t>We recommend BDC work with the Director of Bureau of Budget and Management Research to disclose the basis of the “Actual” number to increase the transparency to the public and correct the FY 2022 actual. </a:t>
            </a:r>
          </a:p>
          <a:p>
            <a:pPr marL="290195" algn="just">
              <a:spcBef>
                <a:spcPts val="0"/>
              </a:spcBef>
              <a:spcAft>
                <a:spcPts val="0"/>
              </a:spcAft>
            </a:pP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290195" algn="just">
              <a:spcBef>
                <a:spcPts val="0"/>
              </a:spcBef>
              <a:spcAft>
                <a:spcPts val="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 </a:t>
            </a:r>
          </a:p>
          <a:p>
            <a:pPr marL="290195" algn="just">
              <a:spcBef>
                <a:spcPts val="0"/>
              </a:spcBef>
              <a:spcAft>
                <a:spcPts val="0"/>
              </a:spcAft>
            </a:pPr>
            <a:endParaRPr lang="en-US" sz="18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83E4E6F-34B8-44C8-A4B1-6C07F4104552}"/>
              </a:ext>
            </a:extLst>
          </p:cNvPr>
          <p:cNvSpPr>
            <a:spLocks noGrp="1"/>
          </p:cNvSpPr>
          <p:nvPr>
            <p:ph type="sldNum" sz="quarter" idx="12"/>
          </p:nvPr>
        </p:nvSpPr>
        <p:spPr/>
        <p:txBody>
          <a:bodyPr/>
          <a:lstStyle/>
          <a:p>
            <a:fld id="{3A98EE3D-8CD1-4C3F-BD1C-C98C9596463C}" type="slidenum">
              <a:rPr lang="en-US" noProof="0" smtClean="0"/>
              <a:t>6</a:t>
            </a:fld>
            <a:endParaRPr lang="en-US" noProof="0" dirty="0"/>
          </a:p>
        </p:txBody>
      </p:sp>
    </p:spTree>
    <p:extLst>
      <p:ext uri="{BB962C8B-B14F-4D97-AF65-F5344CB8AC3E}">
        <p14:creationId xmlns:p14="http://schemas.microsoft.com/office/powerpoint/2010/main" val="1099970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00900CD-B943-934F-857F-30AA913FE9D9}"/>
              </a:ext>
            </a:extLst>
          </p:cNvPr>
          <p:cNvSpPr>
            <a:spLocks noGrp="1"/>
          </p:cNvSpPr>
          <p:nvPr>
            <p:ph type="title"/>
          </p:nvPr>
        </p:nvSpPr>
        <p:spPr>
          <a:xfrm>
            <a:off x="1195753" y="942870"/>
            <a:ext cx="10310447" cy="969820"/>
          </a:xfrm>
        </p:spPr>
        <p:txBody>
          <a:bodyPr>
            <a:normAutofit/>
          </a:bodyPr>
          <a:lstStyle/>
          <a:p>
            <a:r>
              <a:rPr lang="en-US" b="1" dirty="0"/>
              <a:t>I</a:t>
            </a:r>
            <a:r>
              <a:rPr lang="en-US" sz="2800" b="1" dirty="0"/>
              <a:t>MPLEMENTATION</a:t>
            </a:r>
            <a:r>
              <a:rPr lang="en-US" sz="2800" b="1" dirty="0">
                <a:solidFill>
                  <a:schemeClr val="tx1"/>
                </a:solidFill>
              </a:rPr>
              <a:t> STATUS </a:t>
            </a:r>
            <a:r>
              <a:rPr lang="en-US" sz="2800" b="1" dirty="0"/>
              <a:t>OF PRIOR FINDINGs</a:t>
            </a:r>
            <a:endParaRPr lang="en-US" b="1" dirty="0">
              <a:latin typeface="+mn-lt"/>
            </a:endParaRPr>
          </a:p>
        </p:txBody>
      </p:sp>
      <p:sp>
        <p:nvSpPr>
          <p:cNvPr id="12" name="Content Placeholder 11">
            <a:extLst>
              <a:ext uri="{FF2B5EF4-FFF2-40B4-BE49-F238E27FC236}">
                <a16:creationId xmlns:a16="http://schemas.microsoft.com/office/drawing/2014/main" id="{2A09EEBC-5E2C-D240-A5D6-6952B8392E49}"/>
              </a:ext>
            </a:extLst>
          </p:cNvPr>
          <p:cNvSpPr>
            <a:spLocks noGrp="1"/>
          </p:cNvSpPr>
          <p:nvPr>
            <p:ph sz="half" idx="2"/>
          </p:nvPr>
        </p:nvSpPr>
        <p:spPr>
          <a:xfrm>
            <a:off x="1275127" y="1987526"/>
            <a:ext cx="9253055" cy="3683657"/>
          </a:xfrm>
        </p:spPr>
        <p:txBody>
          <a:bodyPr vert="horz" lIns="0" tIns="45720" rIns="0" bIns="45720" rtlCol="0" anchor="t">
            <a:noAutofit/>
          </a:bodyPr>
          <a:lstStyle/>
          <a:p>
            <a:pPr marL="285750" indent="-285750" algn="just">
              <a:lnSpc>
                <a:spcPct val="105000"/>
              </a:lnSpc>
              <a:spcBef>
                <a:spcPts val="0"/>
              </a:spcBef>
              <a:spcAft>
                <a:spcPts val="0"/>
              </a:spcAft>
              <a:buFont typeface="Arial" panose="020B0604020202020204" pitchFamily="34" charset="0"/>
              <a:buChar char="•"/>
            </a:pPr>
            <a:r>
              <a:rPr lang="en-US" sz="1800" dirty="0"/>
              <a:t>No prior findings and recommendations to follow-up </a:t>
            </a:r>
            <a:endParaRPr lang="en-US" sz="1800" dirty="0">
              <a:cs typeface="Arial"/>
            </a:endParaRPr>
          </a:p>
          <a:p>
            <a:pPr marR="0" lvl="0" algn="just">
              <a:lnSpc>
                <a:spcPct val="105000"/>
              </a:lnSpc>
              <a:spcBef>
                <a:spcPts val="0"/>
              </a:spcBef>
              <a:spcAft>
                <a:spcPts val="0"/>
              </a:spcAft>
            </a:pPr>
            <a:endParaRPr lang="en-US" sz="1800" dirty="0">
              <a:effectLst/>
              <a:latin typeface="Arial"/>
              <a:ea typeface="Times New Roman" panose="02020603050405020304" pitchFamily="18" charset="0"/>
              <a:cs typeface="Times New Roman"/>
            </a:endParaRPr>
          </a:p>
        </p:txBody>
      </p:sp>
      <p:sp>
        <p:nvSpPr>
          <p:cNvPr id="4" name="Slide Number Placeholder 3">
            <a:extLst>
              <a:ext uri="{FF2B5EF4-FFF2-40B4-BE49-F238E27FC236}">
                <a16:creationId xmlns:a16="http://schemas.microsoft.com/office/drawing/2014/main" id="{B83E4E6F-34B8-44C8-A4B1-6C07F4104552}"/>
              </a:ext>
            </a:extLst>
          </p:cNvPr>
          <p:cNvSpPr>
            <a:spLocks noGrp="1"/>
          </p:cNvSpPr>
          <p:nvPr>
            <p:ph type="sldNum" sz="quarter" idx="12"/>
          </p:nvPr>
        </p:nvSpPr>
        <p:spPr/>
        <p:txBody>
          <a:bodyPr/>
          <a:lstStyle/>
          <a:p>
            <a:fld id="{3A98EE3D-8CD1-4C3F-BD1C-C98C9596463C}" type="slidenum">
              <a:rPr lang="en-US" noProof="0" smtClean="0"/>
              <a:t>7</a:t>
            </a:fld>
            <a:endParaRPr lang="en-US" noProof="0" dirty="0"/>
          </a:p>
        </p:txBody>
      </p:sp>
    </p:spTree>
    <p:extLst>
      <p:ext uri="{BB962C8B-B14F-4D97-AF65-F5344CB8AC3E}">
        <p14:creationId xmlns:p14="http://schemas.microsoft.com/office/powerpoint/2010/main" val="516506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53100-3076-4726-B6E8-AE7CD2CCFA3F}"/>
              </a:ext>
            </a:extLst>
          </p:cNvPr>
          <p:cNvSpPr>
            <a:spLocks noGrp="1"/>
          </p:cNvSpPr>
          <p:nvPr>
            <p:ph type="title"/>
          </p:nvPr>
        </p:nvSpPr>
        <p:spPr/>
        <p:txBody>
          <a:bodyPr/>
          <a:lstStyle/>
          <a:p>
            <a:r>
              <a:rPr lang="en-US" dirty="0"/>
              <a:t>Questions?</a:t>
            </a:r>
          </a:p>
        </p:txBody>
      </p:sp>
      <p:pic>
        <p:nvPicPr>
          <p:cNvPr id="25" name="Picture Placeholder 24" descr="Group of people at a meeting">
            <a:extLst>
              <a:ext uri="{FF2B5EF4-FFF2-40B4-BE49-F238E27FC236}">
                <a16:creationId xmlns:a16="http://schemas.microsoft.com/office/drawing/2014/main" id="{8DFFB7C0-8017-5C49-82B9-22CA9BCE8138}"/>
              </a:ext>
            </a:extLst>
          </p:cNvPr>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a:xfrm>
            <a:off x="635001" y="603250"/>
            <a:ext cx="10921998" cy="3294019"/>
          </a:xfrm>
        </p:spPr>
      </p:pic>
      <p:sp>
        <p:nvSpPr>
          <p:cNvPr id="4" name="Text Placeholder 3">
            <a:extLst>
              <a:ext uri="{FF2B5EF4-FFF2-40B4-BE49-F238E27FC236}">
                <a16:creationId xmlns:a16="http://schemas.microsoft.com/office/drawing/2014/main" id="{C86F1514-BC9E-4961-88F0-47CF0AEA2091}"/>
              </a:ext>
            </a:extLst>
          </p:cNvPr>
          <p:cNvSpPr>
            <a:spLocks noGrp="1"/>
          </p:cNvSpPr>
          <p:nvPr>
            <p:ph type="body" sz="half" idx="2"/>
          </p:nvPr>
        </p:nvSpPr>
        <p:spPr/>
        <p:txBody>
          <a:bodyPr/>
          <a:lstStyle/>
          <a:p>
            <a:endParaRPr lang="en-US" dirty="0"/>
          </a:p>
        </p:txBody>
      </p:sp>
      <p:sp>
        <p:nvSpPr>
          <p:cNvPr id="5" name="Slide Number Placeholder 4">
            <a:extLst>
              <a:ext uri="{FF2B5EF4-FFF2-40B4-BE49-F238E27FC236}">
                <a16:creationId xmlns:a16="http://schemas.microsoft.com/office/drawing/2014/main" id="{D2D66B95-68FF-4C99-A2ED-1760126C5C65}"/>
              </a:ext>
            </a:extLst>
          </p:cNvPr>
          <p:cNvSpPr>
            <a:spLocks noGrp="1"/>
          </p:cNvSpPr>
          <p:nvPr>
            <p:ph type="sldNum" sz="quarter" idx="12"/>
          </p:nvPr>
        </p:nvSpPr>
        <p:spPr/>
        <p:txBody>
          <a:bodyPr/>
          <a:lstStyle/>
          <a:p>
            <a:fld id="{3A98EE3D-8CD1-4C3F-BD1C-C98C9596463C}" type="slidenum">
              <a:rPr lang="en-US" noProof="0" smtClean="0"/>
              <a:t>8</a:t>
            </a:fld>
            <a:endParaRPr lang="en-US" noProof="0" dirty="0"/>
          </a:p>
        </p:txBody>
      </p:sp>
    </p:spTree>
    <p:extLst>
      <p:ext uri="{BB962C8B-B14F-4D97-AF65-F5344CB8AC3E}">
        <p14:creationId xmlns:p14="http://schemas.microsoft.com/office/powerpoint/2010/main" val="2172393799"/>
      </p:ext>
    </p:extLst>
  </p:cSld>
  <p:clrMapOvr>
    <a:masterClrMapping/>
  </p:clrMapOvr>
</p:sld>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omp">
      <a:majorFont>
        <a:latin typeface="Libre Baskerville"/>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Minimalist_Light_Sales Pitch_02_Win32_AS_v3" id="{A204E388-A84B-4CC6-98FC-54ED9900B3CD}" vid="{1AF041A9-EA2C-4539-9272-70AF2168FE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2D1003F3C76A41B6260712ED89DA85" ma:contentTypeVersion="12" ma:contentTypeDescription="Create a new document." ma:contentTypeScope="" ma:versionID="a58d40d0d71c0c036b4b7eefb971358a">
  <xsd:schema xmlns:xsd="http://www.w3.org/2001/XMLSchema" xmlns:xs="http://www.w3.org/2001/XMLSchema" xmlns:p="http://schemas.microsoft.com/office/2006/metadata/properties" xmlns:ns3="18697d9a-01f9-4880-9c6d-de749211eff8" xmlns:ns4="7e09b40b-da01-429d-a158-eedc78475e78" targetNamespace="http://schemas.microsoft.com/office/2006/metadata/properties" ma:root="true" ma:fieldsID="46ccbaf256fcc943a43e036b88cea9d1" ns3:_="" ns4:_="">
    <xsd:import namespace="18697d9a-01f9-4880-9c6d-de749211eff8"/>
    <xsd:import namespace="7e09b40b-da01-429d-a158-eedc78475e7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697d9a-01f9-4880-9c6d-de749211ef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09b40b-da01-429d-a158-eedc78475e7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7e09b40b-da01-429d-a158-eedc78475e7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6617AB-C74D-4A74-A81B-8BB02F0BBC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697d9a-01f9-4880-9c6d-de749211eff8"/>
    <ds:schemaRef ds:uri="7e09b40b-da01-429d-a158-eedc78475e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FAF7B5-E40C-46BE-9C83-DA251FCAE61E}">
  <ds:schemaRefs>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http://purl.org/dc/elements/1.1/"/>
    <ds:schemaRef ds:uri="7e09b40b-da01-429d-a158-eedc78475e78"/>
    <ds:schemaRef ds:uri="18697d9a-01f9-4880-9c6d-de749211eff8"/>
    <ds:schemaRef ds:uri="http://www.w3.org/XML/1998/namespace"/>
    <ds:schemaRef ds:uri="http://purl.org/dc/terms/"/>
  </ds:schemaRefs>
</ds:datastoreItem>
</file>

<file path=customXml/itemProps3.xml><?xml version="1.0" encoding="utf-8"?>
<ds:datastoreItem xmlns:ds="http://schemas.openxmlformats.org/officeDocument/2006/customXml" ds:itemID="{5029FA76-0C86-4BF1-99F1-A3115FBFFA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Minimalist sales pitch</Template>
  <TotalTime>0</TotalTime>
  <Words>443</Words>
  <Application>Microsoft Office PowerPoint</Application>
  <PresentationFormat>Widescreen</PresentationFormat>
  <Paragraphs>84</Paragraphs>
  <Slides>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Courier New</vt:lpstr>
      <vt:lpstr>Libre Baskerville</vt:lpstr>
      <vt:lpstr>Symbol</vt:lpstr>
      <vt:lpstr>Times New Roman</vt:lpstr>
      <vt:lpstr>WordVisi_MSFontService</vt:lpstr>
      <vt:lpstr>RetrospectVTI</vt:lpstr>
      <vt:lpstr>Biennial Performance Audit of the BALTIMORE DEVELOPMENT CORPORATION</vt:lpstr>
      <vt:lpstr>OUTLINE</vt:lpstr>
      <vt:lpstr>Audit Objective and Scope</vt:lpstr>
      <vt:lpstr>Audit Methodologies </vt:lpstr>
      <vt:lpstr>Summary of Selected Performance Measures’ Targets and Actuals </vt:lpstr>
      <vt:lpstr>Current Findings and recommendations</vt:lpstr>
      <vt:lpstr>IMPLEMENTATION STATUS OF PRIOR FINDINGs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Biennial Performance Audit of the Department of Public Works</dc:title>
  <dc:creator/>
  <cp:lastModifiedBy/>
  <cp:revision>923</cp:revision>
  <dcterms:created xsi:type="dcterms:W3CDTF">2021-03-15T13:19:09Z</dcterms:created>
  <dcterms:modified xsi:type="dcterms:W3CDTF">2023-12-20T02:42:06Z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0x010100D62D1003F3C76A41B6260712ED89DA85</vt:lpwstr>
  </property>
</Properties>
</file>